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orgia" panose="02040502050405020303" pitchFamily="18" charset="0"/>
      <p:regular r:id="rId13"/>
      <p:bold r:id="rId14"/>
      <p:italic r:id="rId15"/>
      <p:boldItalic r:id="rId16"/>
    </p:embeddedFont>
    <p:embeddedFont>
      <p:font typeface="Impact" panose="020B0806030902050204" pitchFamily="34" charset="0"/>
      <p:regular r:id="rId17"/>
    </p:embeddedFont>
    <p:embeddedFont>
      <p:font typeface="Libre Baskerville" panose="02000000000000000000" pitchFamily="2" charset="0"/>
      <p:regular r:id="rId18"/>
    </p:embeddedFont>
    <p:embeddedFont>
      <p:font typeface="Open Sans" panose="020B0606030504020204" pitchFamily="34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97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BBF1-A41A-90DF-47A5-00A3AFD1B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A8086A-A3AB-814B-3FD3-8E9C10281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4331F-BBF8-9E4C-4378-C19514290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F1C0-9B16-4AB9-8974-0E911690E720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AE964-C6BE-6332-9895-8E38F204E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4C439-D092-C52A-9758-1FE61B14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064B-F521-4C5D-858A-AF7870D0B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3601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9765-712D-94B3-F80A-119BE48D1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D82CB-0544-12DB-BAF8-24BAE0343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EC565-8E69-9E80-AEB0-43D8B4D56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F1C0-9B16-4AB9-8974-0E911690E720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23100-92D0-87C1-EF75-E13C9485C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6D891-B38D-882E-4207-5A69E17A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064B-F521-4C5D-858A-AF7870D0B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441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17A6AF-36D3-7E75-9439-3CE5A7BE7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225441-8CF1-3790-A532-002859D35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D9169-16A5-B1D2-0425-FEEAAE02F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F1C0-9B16-4AB9-8974-0E911690E720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4E1DC-223E-68E3-609E-07D043BE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60ADA-B2CD-ACC0-7D3C-6882B44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064B-F521-4C5D-858A-AF7870D0B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3780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535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7172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738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460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178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437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5880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108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2473-A41F-25C3-6C2C-43E53CDC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B8DF3-0410-6D45-9A92-69B48CD02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D7034-8758-9424-651A-1BE0C6BB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F1C0-9B16-4AB9-8974-0E911690E720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4BA87-4F9A-7F3E-50BC-1AF0E074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F297F-0CF2-556A-7271-0561F7CE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064B-F521-4C5D-858A-AF7870D0B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50350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696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6565-AD60-A3CD-914D-A4A0909A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CCEC3-6FD5-D316-5CAC-896DE86C6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BFE9F-0A45-EF77-0884-22DD0FA72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F1C0-9B16-4AB9-8974-0E911690E720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83A90-D4F9-EE1C-01E2-BA12AD82A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9488C-8EAF-81B0-561C-C5848308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064B-F521-4C5D-858A-AF7870D0B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6772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4B873-E2E0-AD29-6900-A36B32FD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B6840-DD9D-A577-ADF6-3023E2C00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C86EE-96E8-D17F-D037-03091EFF0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FADD6-D3EA-9ACF-5C25-D60F19FD1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F1C0-9B16-4AB9-8974-0E911690E720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9859A-3D31-4BEB-529A-C5285ABE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7621D-F03D-36E7-6BD2-C0551B10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064B-F521-4C5D-858A-AF7870D0B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88021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8D14A-1E97-02DD-1074-AE0C78F9A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73889-A6A7-DD7F-C131-AA3F974A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783F9-08C9-D7E8-8751-75E5435EB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FACE2-C200-2363-8BDB-93821E80A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459253-CD27-DD92-B7CD-F4B8E3184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C53F24-C8A3-14D8-3848-FC281BF6D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F1C0-9B16-4AB9-8974-0E911690E720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50BA41-E261-CEFB-FADB-07F4CDA61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C431E4-3455-7B76-4200-4CE70DCE1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064B-F521-4C5D-858A-AF7870D0B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9881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FD21-C006-8530-AD97-68362BD2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0CCB6B-9C91-F700-4B98-BF19184E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F1C0-9B16-4AB9-8974-0E911690E720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0383DA-5F88-9B24-1E12-2C5C4CB43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34E2A-2415-B172-F9DD-1DCC315C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064B-F521-4C5D-858A-AF7870D0B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62038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C5638B-566F-FF69-D571-C2BE5E2D6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F1C0-9B16-4AB9-8974-0E911690E720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080EA7-84C0-FCA9-BF35-9FBF6F2B0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E421D-9E29-0C0C-9E2A-5477196D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064B-F521-4C5D-858A-AF7870D0B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932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811E-BE88-E601-938D-DD07C8CA3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A2451-E6A1-7E73-B2AC-A5689B8A4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28A04-DFD9-E20D-2259-B0DCA7E34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BAE18-5C83-2742-40E6-8B075BFFB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F1C0-9B16-4AB9-8974-0E911690E720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F0F91-5761-2C27-81C0-41F13972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9550E-0D24-708E-895B-F89A0249F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064B-F521-4C5D-858A-AF7870D0B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06207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C1A0-23D8-B729-A821-86C070A92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CDA047-DAC9-CF1D-9C78-D26B8BF10A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00558-DCC6-0533-F495-A2DD13555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ECB2B-C6DC-2883-7BC0-F96FE3D1B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F1C0-9B16-4AB9-8974-0E911690E720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E3AD7-590E-EE16-9F89-BA69774CE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E89DC-E5A9-76C8-BE96-5AA8D993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064B-F521-4C5D-858A-AF7870D0B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96990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A075D3-F9DD-B63E-5537-3300B0C5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A67EF-57BF-8C95-BA05-D0F6B492E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E9DB3-E6BF-0893-939F-C6D530E27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2F1C0-9B16-4AB9-8974-0E911690E720}" type="datetimeFigureOut">
              <a:rPr lang="en-IN" smtClean="0"/>
              <a:t>17-11-2024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1ADB3-4F0C-29EF-51A9-7322C9BEB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4A831-A488-C927-EB4C-0A75BCB30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B064B-F521-4C5D-858A-AF7870D0B8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647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82118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03CCF"/>
                </a:solidFill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The Rise and Fall (and Potential Rise) of BSNL</a:t>
            </a:r>
            <a:endParaRPr lang="en-US" sz="4400" b="1" dirty="0">
              <a:latin typeface="Impact" panose="020B080603090205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578900"/>
            <a:ext cx="812747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Bharat Sanchar Nigam Limited (BSNL), a company that once dominated the Indian telecommunications landscape but faced a period of decline. We'll explore the factors that contributed to its rise and fall, analyze its current position, and discuss its potential for a comeback in the ever-evolving telecoms market.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2837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39" y="6011466"/>
            <a:ext cx="359503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70C0"/>
                </a:solidFill>
                <a:latin typeface="Georgia" panose="02040502050405020303" pitchFamily="18" charset="0"/>
                <a:ea typeface="Open Sans Bold" pitchFamily="34" charset="-122"/>
                <a:cs typeface="Open Sans Bold" pitchFamily="34" charset="-120"/>
              </a:rPr>
              <a:t>by Pandurang Rayfalwar</a:t>
            </a:r>
            <a:endParaRPr lang="en-US" sz="2200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2AA148-BB5D-5C76-871C-E0519E77C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184" y="0"/>
            <a:ext cx="600221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FB9248-C489-BC03-D8C3-29F2DF969E92}"/>
              </a:ext>
            </a:extLst>
          </p:cNvPr>
          <p:cNvSpPr txBox="1"/>
          <p:nvPr/>
        </p:nvSpPr>
        <p:spPr>
          <a:xfrm>
            <a:off x="2731477" y="3317631"/>
            <a:ext cx="81944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solidFill>
                  <a:srgbClr val="0070C0"/>
                </a:solidFill>
                <a:latin typeface="Impact" panose="020B0806030902050204" pitchFamily="34" charset="0"/>
              </a:rPr>
              <a:t>Thank You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60CD94-B072-FB9B-933C-D68A0D579C11}"/>
              </a:ext>
            </a:extLst>
          </p:cNvPr>
          <p:cNvSpPr txBox="1"/>
          <p:nvPr/>
        </p:nvSpPr>
        <p:spPr>
          <a:xfrm>
            <a:off x="5861538" y="5849815"/>
            <a:ext cx="4114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70C0"/>
                </a:solidFill>
                <a:latin typeface="Georgia" panose="02040502050405020303" pitchFamily="18" charset="0"/>
              </a:rPr>
              <a:t>Pandurang Rayfalwar</a:t>
            </a:r>
          </a:p>
          <a:p>
            <a:r>
              <a:rPr lang="en-IN" sz="2000" dirty="0">
                <a:solidFill>
                  <a:srgbClr val="0070C0"/>
                </a:solidFill>
                <a:latin typeface="Georgia" panose="02040502050405020303" pitchFamily="18" charset="0"/>
              </a:rPr>
              <a:t>pandurangrayfalwar@gmail.com</a:t>
            </a:r>
          </a:p>
        </p:txBody>
      </p:sp>
    </p:spTree>
    <p:extLst>
      <p:ext uri="{BB962C8B-B14F-4D97-AF65-F5344CB8AC3E}">
        <p14:creationId xmlns:p14="http://schemas.microsoft.com/office/powerpoint/2010/main" val="291108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102845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03CCF"/>
                </a:solidFill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The Early Days: A Dominant Force</a:t>
            </a:r>
            <a:endParaRPr lang="en-US" sz="4400" b="1" dirty="0">
              <a:latin typeface="Impact" panose="020B080603090205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35256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A Government Initiative</a:t>
            </a:r>
            <a:endParaRPr lang="en-US" sz="2200" dirty="0">
              <a:latin typeface="Georgia" panose="02040502050405020303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BSNL was established in 2000 as a public sector undertaking (PSU) under the Indian government, with the mandate to provide universal telecommunication services across the country.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Market Leadership</a:t>
            </a:r>
            <a:endParaRPr lang="en-US" sz="2200" dirty="0">
              <a:latin typeface="Georgia" panose="02040502050405020303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BSNL quickly gained a significant market share, particularly in rural areas, where it provided essential connectivity to a large population previously without access to telecommunications.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Profitability</a:t>
            </a:r>
            <a:endParaRPr lang="en-US" sz="2200" dirty="0">
              <a:latin typeface="Georgia" panose="02040502050405020303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company consistently reported profits from 2001 to 2008, demonstrating its initial success in establishing a strong foothold in the telecoms industry.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99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160" y="3169920"/>
            <a:ext cx="10132686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4400" b="1" dirty="0">
                <a:solidFill>
                  <a:srgbClr val="403CCF"/>
                </a:solidFill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The Downfall: A Series of Misfortunes</a:t>
            </a:r>
            <a:endParaRPr lang="en-US" sz="4400" b="1" dirty="0">
              <a:latin typeface="Impact" panose="020B080603090205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11160" y="4338280"/>
            <a:ext cx="457200" cy="457200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871776" y="4414480"/>
            <a:ext cx="135969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71481" y="4338280"/>
            <a:ext cx="2676763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Corruption Scandals</a:t>
            </a:r>
            <a:endParaRPr lang="en-US" sz="20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371481" y="4777621"/>
            <a:ext cx="5842159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BSNL's involvement in high-profile corruption cases eroded public trust, damaging its reputation and weakening its position in the market.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6760" y="4338280"/>
            <a:ext cx="457200" cy="457200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7551420" y="4414480"/>
            <a:ext cx="18776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077081" y="4338280"/>
            <a:ext cx="3408164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Inefficiency and Red Tape</a:t>
            </a:r>
            <a:endParaRPr lang="en-US" sz="20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077081" y="4777621"/>
            <a:ext cx="5842159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Bureaucratic hurdles and outdated infrastructure hindered BSNL's growth, making it difficult for the company to adapt to the changing technological landscape.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1160" y="6184821"/>
            <a:ext cx="457200" cy="457200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845820" y="6261021"/>
            <a:ext cx="18776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71481" y="6184821"/>
            <a:ext cx="3284577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Technological Stagnation</a:t>
            </a:r>
            <a:endParaRPr lang="en-US" sz="20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371481" y="6624161"/>
            <a:ext cx="5842159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BSNL lagged behind private players in adopting new technologies like 4G and 5G, leaving it at a competitive disadvantage.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6760" y="6184821"/>
            <a:ext cx="457200" cy="457200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7" name="Text 14"/>
          <p:cNvSpPr/>
          <p:nvPr/>
        </p:nvSpPr>
        <p:spPr>
          <a:xfrm>
            <a:off x="7556183" y="6261021"/>
            <a:ext cx="178356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077081" y="6184821"/>
            <a:ext cx="311431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Aggressive Competition</a:t>
            </a:r>
            <a:endParaRPr lang="en-US" sz="20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077081" y="6624161"/>
            <a:ext cx="5842159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emergence of aggressive private players like Reliance Jio and Airtel, with their innovative services and attractive pricing strategies, put immense pressure on BSNL.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02918" y="562927"/>
            <a:ext cx="5794415" cy="639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400" b="1" dirty="0">
                <a:solidFill>
                  <a:srgbClr val="403CCF"/>
                </a:solidFill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The Fight for Survival</a:t>
            </a:r>
            <a:endParaRPr lang="en-US" sz="4400" b="1" dirty="0">
              <a:latin typeface="Impact" panose="020B080603090205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02918" y="1509713"/>
            <a:ext cx="3753207" cy="2816423"/>
          </a:xfrm>
          <a:prstGeom prst="roundRect">
            <a:avLst>
              <a:gd name="adj" fmla="val 1090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407587" y="1714381"/>
            <a:ext cx="281785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Government Support</a:t>
            </a:r>
            <a:endParaRPr lang="en-US" sz="20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07587" y="2156936"/>
            <a:ext cx="3343870" cy="1964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revive BSNL, the Indian government has provided substantial financial support to help the company invest in infrastructure upgrades and technology development.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0794" y="1509713"/>
            <a:ext cx="3753207" cy="2816423"/>
          </a:xfrm>
          <a:prstGeom prst="roundRect">
            <a:avLst>
              <a:gd name="adj" fmla="val 1090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10365462" y="1714381"/>
            <a:ext cx="314229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Infrastructure Upgrades</a:t>
            </a:r>
            <a:endParaRPr lang="en-US" sz="20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65462" y="2156936"/>
            <a:ext cx="3343870" cy="1964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BSNL is actively modernizing its network infrastructure by expanding its fiber optic network and upgrading its core technology to enhance network capacity and quality.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2918" y="4530804"/>
            <a:ext cx="3753207" cy="3136225"/>
          </a:xfrm>
          <a:prstGeom prst="roundRect">
            <a:avLst>
              <a:gd name="adj" fmla="val 979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6407587" y="4735473"/>
            <a:ext cx="263116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Efficiency Measures</a:t>
            </a:r>
            <a:endParaRPr lang="en-US" sz="20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07587" y="5178028"/>
            <a:ext cx="3343870" cy="1637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company has implemented workforce reduction measures and streamlined its operations to improve efficiency and reduce costs.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160794" y="4530804"/>
            <a:ext cx="3753207" cy="3136225"/>
          </a:xfrm>
          <a:prstGeom prst="roundRect">
            <a:avLst>
              <a:gd name="adj" fmla="val 979"/>
            </a:avLst>
          </a:prstGeom>
          <a:solidFill>
            <a:srgbClr val="EAE8F3"/>
          </a:solidFill>
          <a:ln/>
        </p:spPr>
      </p:sp>
      <p:sp>
        <p:nvSpPr>
          <p:cNvPr id="14" name="Text 11"/>
          <p:cNvSpPr/>
          <p:nvPr/>
        </p:nvSpPr>
        <p:spPr>
          <a:xfrm>
            <a:off x="10365462" y="4735473"/>
            <a:ext cx="3343870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Focus on Rural Connectivity</a:t>
            </a:r>
            <a:endParaRPr lang="en-US" sz="20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65462" y="5497830"/>
            <a:ext cx="3343870" cy="1964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BSNL is leveraging its existing network to provide services in underserved rural areas, aiming to expand its customer base and strengthen its position in the market.</a:t>
            </a:r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2ED7AD-561B-BD96-A0FC-35CC6B177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99825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724" y="849630"/>
            <a:ext cx="6323886" cy="611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4400" b="1" dirty="0">
                <a:solidFill>
                  <a:srgbClr val="403CCF"/>
                </a:solidFill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Potential for a Comeback</a:t>
            </a:r>
            <a:endParaRPr lang="en-US" sz="4400" b="1" dirty="0">
              <a:latin typeface="Impact" panose="020B080603090205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724" y="1754981"/>
            <a:ext cx="489466" cy="4894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1724" y="2287787"/>
            <a:ext cx="2675096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Government Backing</a:t>
            </a:r>
            <a:endParaRPr lang="en-US" sz="20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71724" y="2769788"/>
            <a:ext cx="3739872" cy="1253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BSNL enjoys strong support from the Indian government, which is committed to its revival and plays a significant role in its strategic direction.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5204" y="1754981"/>
            <a:ext cx="489466" cy="4894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5204" y="2287787"/>
            <a:ext cx="366057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Technological Advancements</a:t>
            </a:r>
            <a:endParaRPr lang="en-US" sz="20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05204" y="2746342"/>
            <a:ext cx="3739872" cy="1253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BSNL's adoption of 5G technology will enable it to provide high-speed internet access, a crucial factor in attracting new customers and competing effectively.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724" y="4176863"/>
            <a:ext cx="489466" cy="4894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71724" y="4862067"/>
            <a:ext cx="2447568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Rural Connectivity</a:t>
            </a:r>
            <a:endParaRPr lang="en-US" sz="20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71724" y="5437852"/>
            <a:ext cx="3739872" cy="1438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BSNL holds a unique advantage in serving rural markets due to its extensive network presence and commitment to bridging the digital divide.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5204" y="4176863"/>
            <a:ext cx="489466" cy="48946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05204" y="4862067"/>
            <a:ext cx="2447568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Customer Loyalty</a:t>
            </a:r>
            <a:endParaRPr lang="en-US" sz="20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0205204" y="5437852"/>
            <a:ext cx="3739872" cy="1253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BSNL retains a loyal customer base, particularly in rural areas, where it enjoys a strong brand reputation and customer trust.</a:t>
            </a:r>
            <a:endParaRPr 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E0FFFD-0216-A2A1-AF8E-881607029077}"/>
              </a:ext>
            </a:extLst>
          </p:cNvPr>
          <p:cNvSpPr txBox="1"/>
          <p:nvPr/>
        </p:nvSpPr>
        <p:spPr>
          <a:xfrm>
            <a:off x="5709138" y="6876797"/>
            <a:ext cx="87336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According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</a:t>
            </a: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recent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news Ratan Tata's TCS is partnering with BSNL to modernize India's telecom </a:t>
            </a: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infrastructure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This includes setting up data centers and deploying 4G/5G networks, especially in rural areas. This collaboration aims to bridge the digital divide and accelerate India's digital transformation.</a:t>
            </a:r>
            <a:endParaRPr lang="en-IN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110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1026" y="2708791"/>
            <a:ext cx="4222313" cy="527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4000" b="1" dirty="0">
                <a:solidFill>
                  <a:srgbClr val="403CCF"/>
                </a:solidFill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Lessons Learned</a:t>
            </a:r>
            <a:endParaRPr lang="en-US" sz="4000" b="1" dirty="0">
              <a:latin typeface="Impact" panose="020B080603090205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91026" y="5695950"/>
            <a:ext cx="13448348" cy="22860"/>
          </a:xfrm>
          <a:prstGeom prst="roundRect">
            <a:avLst>
              <a:gd name="adj" fmla="val 110822"/>
            </a:avLst>
          </a:prstGeom>
          <a:solidFill>
            <a:srgbClr val="D0CED9"/>
          </a:solidFill>
          <a:ln/>
        </p:spPr>
      </p:sp>
      <p:sp>
        <p:nvSpPr>
          <p:cNvPr id="5" name="Shape 2"/>
          <p:cNvSpPr/>
          <p:nvPr/>
        </p:nvSpPr>
        <p:spPr>
          <a:xfrm>
            <a:off x="3218498" y="5104983"/>
            <a:ext cx="22860" cy="591026"/>
          </a:xfrm>
          <a:prstGeom prst="roundRect">
            <a:avLst>
              <a:gd name="adj" fmla="val 110822"/>
            </a:avLst>
          </a:prstGeom>
          <a:solidFill>
            <a:srgbClr val="D0CED9"/>
          </a:solidFill>
          <a:ln/>
        </p:spPr>
      </p:sp>
      <p:sp>
        <p:nvSpPr>
          <p:cNvPr id="6" name="Shape 3"/>
          <p:cNvSpPr/>
          <p:nvPr/>
        </p:nvSpPr>
        <p:spPr>
          <a:xfrm>
            <a:off x="3040023" y="5505986"/>
            <a:ext cx="379928" cy="379928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3173492" y="5569208"/>
            <a:ext cx="112990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2174438" y="3489722"/>
            <a:ext cx="2111097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Innovation</a:t>
            </a:r>
            <a:endParaRPr lang="en-US" sz="2000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9857" y="3854887"/>
            <a:ext cx="4940379" cy="108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BSNL's experience highlights the importance of continuous innovation and adaptability in a dynamic market, as failure to embrace technological advancements can lead to stagnation and decline.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941933" y="5695890"/>
            <a:ext cx="22860" cy="591026"/>
          </a:xfrm>
          <a:prstGeom prst="roundRect">
            <a:avLst>
              <a:gd name="adj" fmla="val 110822"/>
            </a:avLst>
          </a:prstGeom>
          <a:solidFill>
            <a:srgbClr val="D0CED9"/>
          </a:solidFill>
          <a:ln/>
        </p:spPr>
      </p:sp>
      <p:sp>
        <p:nvSpPr>
          <p:cNvPr id="11" name="Shape 8"/>
          <p:cNvSpPr/>
          <p:nvPr/>
        </p:nvSpPr>
        <p:spPr>
          <a:xfrm>
            <a:off x="5763458" y="5505986"/>
            <a:ext cx="379928" cy="379928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5875377" y="5569208"/>
            <a:ext cx="156091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4897874" y="6455926"/>
            <a:ext cx="2111097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Corruption</a:t>
            </a:r>
            <a:endParaRPr lang="en-US" sz="2000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3483293" y="6821091"/>
            <a:ext cx="4940379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company's struggles emphasize the damaging consequences of corruption, which can severely erode public trust, undermine financial stability, and hinder growth.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665369" y="5104983"/>
            <a:ext cx="22860" cy="591026"/>
          </a:xfrm>
          <a:prstGeom prst="roundRect">
            <a:avLst>
              <a:gd name="adj" fmla="val 110822"/>
            </a:avLst>
          </a:prstGeom>
          <a:solidFill>
            <a:srgbClr val="D0CED9"/>
          </a:solidFill>
          <a:ln/>
        </p:spPr>
      </p:sp>
      <p:sp>
        <p:nvSpPr>
          <p:cNvPr id="16" name="Shape 13"/>
          <p:cNvSpPr/>
          <p:nvPr/>
        </p:nvSpPr>
        <p:spPr>
          <a:xfrm>
            <a:off x="8486894" y="5505986"/>
            <a:ext cx="379928" cy="379928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7" name="Text 14"/>
          <p:cNvSpPr/>
          <p:nvPr/>
        </p:nvSpPr>
        <p:spPr>
          <a:xfrm>
            <a:off x="8598813" y="5569208"/>
            <a:ext cx="156091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7276505" y="3759994"/>
            <a:ext cx="2800826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Government Intervention</a:t>
            </a:r>
            <a:endParaRPr lang="en-US" sz="2000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206728" y="4125158"/>
            <a:ext cx="4940379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Government support can be a double-edged sword, providing crucial resources while potentially hindering innovation and flexibility.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1388804" y="5695890"/>
            <a:ext cx="22860" cy="591026"/>
          </a:xfrm>
          <a:prstGeom prst="roundRect">
            <a:avLst>
              <a:gd name="adj" fmla="val 110822"/>
            </a:avLst>
          </a:prstGeom>
          <a:solidFill>
            <a:srgbClr val="D0CED9"/>
          </a:solidFill>
          <a:ln/>
        </p:spPr>
      </p:sp>
      <p:sp>
        <p:nvSpPr>
          <p:cNvPr id="21" name="Shape 18"/>
          <p:cNvSpPr/>
          <p:nvPr/>
        </p:nvSpPr>
        <p:spPr>
          <a:xfrm>
            <a:off x="11210330" y="5505986"/>
            <a:ext cx="379928" cy="379928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22" name="Text 19"/>
          <p:cNvSpPr/>
          <p:nvPr/>
        </p:nvSpPr>
        <p:spPr>
          <a:xfrm>
            <a:off x="11326177" y="5569208"/>
            <a:ext cx="148233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10210562" y="6455926"/>
            <a:ext cx="2379464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Customer Satisfaction</a:t>
            </a:r>
            <a:endParaRPr lang="en-US" sz="2000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8930164" y="6821091"/>
            <a:ext cx="4940379" cy="81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Prioritizing customer needs, providing excellent service, and fostering customer loyalty are essential for long-term success in any industry.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8816935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400" b="1" dirty="0">
                <a:solidFill>
                  <a:srgbClr val="403CCF"/>
                </a:solidFill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Conclusion: A Comeback Story</a:t>
            </a:r>
            <a:r>
              <a:rPr lang="en-US" sz="42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?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655" y="1705570"/>
            <a:ext cx="2163842" cy="19408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6092" y="2717959"/>
            <a:ext cx="120729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1922145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Revival</a:t>
            </a:r>
            <a:endParaRPr lang="en-US" sz="24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35072" y="2390418"/>
            <a:ext cx="8320683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 the right strategies and government support, BSNL has the potential to stage a comeback and reclaim its position as a major player in the Indian telecommunications market.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5172551" y="3658195"/>
            <a:ext cx="8645723" cy="15240"/>
          </a:xfrm>
          <a:prstGeom prst="roundRect">
            <a:avLst>
              <a:gd name="adj" fmla="val 213188"/>
            </a:avLst>
          </a:prstGeom>
          <a:solidFill>
            <a:srgbClr val="D0CED9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734" y="3700463"/>
            <a:ext cx="4327684" cy="19408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3113" y="4454247"/>
            <a:ext cx="166807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3917037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Growth</a:t>
            </a:r>
            <a:endParaRPr lang="en-US" sz="24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16993" y="4385310"/>
            <a:ext cx="7238762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company can capitalize on its strengths, such as its rural network presence, customer loyalty, and government support, to drive future growth and profitability.</a:t>
            </a: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6254472" y="5653088"/>
            <a:ext cx="7563803" cy="15240"/>
          </a:xfrm>
          <a:prstGeom prst="roundRect">
            <a:avLst>
              <a:gd name="adj" fmla="val 213188"/>
            </a:avLst>
          </a:prstGeom>
          <a:solidFill>
            <a:srgbClr val="D0CED9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13" y="5695355"/>
            <a:ext cx="6491526" cy="19408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3113" y="6449139"/>
            <a:ext cx="166807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91192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Challenges</a:t>
            </a:r>
            <a:endParaRPr lang="en-US" sz="24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498913" y="6380202"/>
            <a:ext cx="6156841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BSNL must overcome its legacy of inefficiency and corruption, enhance its technological capabilities, and build a culture of innovation to compete effectively.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987" y="525304"/>
            <a:ext cx="7902581" cy="595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4400" b="1" dirty="0">
                <a:solidFill>
                  <a:srgbClr val="403CCF"/>
                </a:solidFill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SWOT Analysis: A Deeper Dive</a:t>
            </a:r>
            <a:endParaRPr lang="en-US" sz="4400" b="1" dirty="0">
              <a:latin typeface="Impact" panose="020B080603090205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66988" y="1501973"/>
            <a:ext cx="1661993" cy="1402913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4" name="Text 2"/>
          <p:cNvSpPr/>
          <p:nvPr/>
        </p:nvSpPr>
        <p:spPr>
          <a:xfrm>
            <a:off x="857488" y="2012871"/>
            <a:ext cx="106204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2519482" y="1692473"/>
            <a:ext cx="2382441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Strengths</a:t>
            </a:r>
            <a:endParaRPr lang="en-US" sz="24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519482" y="2104549"/>
            <a:ext cx="11253430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BSNL's extensive network infrastructure, strong rural presence, government support, and loyal customer base are key strengths that can fuel its comeback.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424232" y="2895362"/>
            <a:ext cx="11443930" cy="11430"/>
          </a:xfrm>
          <a:prstGeom prst="roundRect">
            <a:avLst>
              <a:gd name="adj" fmla="val 250133"/>
            </a:avLst>
          </a:prstGeom>
          <a:solidFill>
            <a:srgbClr val="D0CED9"/>
          </a:solidFill>
          <a:ln/>
        </p:spPr>
      </p:sp>
      <p:sp>
        <p:nvSpPr>
          <p:cNvPr id="8" name="Shape 6"/>
          <p:cNvSpPr/>
          <p:nvPr/>
        </p:nvSpPr>
        <p:spPr>
          <a:xfrm>
            <a:off x="666988" y="3000137"/>
            <a:ext cx="3324106" cy="1402913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9" name="Text 7"/>
          <p:cNvSpPr/>
          <p:nvPr/>
        </p:nvSpPr>
        <p:spPr>
          <a:xfrm>
            <a:off x="857488" y="3511034"/>
            <a:ext cx="146685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4181594" y="3190637"/>
            <a:ext cx="2382441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Weaknesses</a:t>
            </a:r>
            <a:endParaRPr lang="en-US" sz="24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181594" y="3602712"/>
            <a:ext cx="9591318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BSNL's challenges include bureaucratic inefficiencies, technological backwardness, and legacy issues related to corruption and outdated infrastructure.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086344" y="4393525"/>
            <a:ext cx="9781818" cy="11430"/>
          </a:xfrm>
          <a:prstGeom prst="roundRect">
            <a:avLst>
              <a:gd name="adj" fmla="val 250133"/>
            </a:avLst>
          </a:prstGeom>
          <a:solidFill>
            <a:srgbClr val="D0CED9"/>
          </a:solidFill>
          <a:ln/>
        </p:spPr>
      </p:sp>
      <p:sp>
        <p:nvSpPr>
          <p:cNvPr id="13" name="Shape 11"/>
          <p:cNvSpPr/>
          <p:nvPr/>
        </p:nvSpPr>
        <p:spPr>
          <a:xfrm>
            <a:off x="666988" y="4498300"/>
            <a:ext cx="4986099" cy="1402913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14" name="Text 12"/>
          <p:cNvSpPr/>
          <p:nvPr/>
        </p:nvSpPr>
        <p:spPr>
          <a:xfrm>
            <a:off x="857488" y="5009198"/>
            <a:ext cx="146685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5843588" y="4688800"/>
            <a:ext cx="2382441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Opportunities</a:t>
            </a:r>
            <a:endParaRPr lang="en-US" sz="24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843588" y="5100876"/>
            <a:ext cx="7929324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Opportunities for BSNL include leveraging the growth of the digital economy, expanding its 4G and 5G services, and targeting new customer segments.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48338" y="5891689"/>
            <a:ext cx="8119824" cy="11430"/>
          </a:xfrm>
          <a:prstGeom prst="roundRect">
            <a:avLst>
              <a:gd name="adj" fmla="val 250133"/>
            </a:avLst>
          </a:prstGeom>
          <a:solidFill>
            <a:srgbClr val="D0CED9"/>
          </a:solidFill>
          <a:ln/>
        </p:spPr>
      </p:sp>
      <p:sp>
        <p:nvSpPr>
          <p:cNvPr id="18" name="Shape 16"/>
          <p:cNvSpPr/>
          <p:nvPr/>
        </p:nvSpPr>
        <p:spPr>
          <a:xfrm>
            <a:off x="666988" y="5996464"/>
            <a:ext cx="6648212" cy="1707832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19" name="Text 17"/>
          <p:cNvSpPr/>
          <p:nvPr/>
        </p:nvSpPr>
        <p:spPr>
          <a:xfrm>
            <a:off x="857488" y="6659761"/>
            <a:ext cx="139303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7505700" y="6186964"/>
            <a:ext cx="2382441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Threats</a:t>
            </a:r>
            <a:endParaRPr lang="en-US" sz="24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505700" y="6599039"/>
            <a:ext cx="6267212" cy="914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BSNL faces threats from the increasing competition from private players, the rapid pace of technological innovation, and the potential for further regulatory changes.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583" y="520541"/>
            <a:ext cx="7818834" cy="1183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4400" b="1" dirty="0">
                <a:solidFill>
                  <a:srgbClr val="403CCF"/>
                </a:solidFill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Next Steps: A Vision for the Future</a:t>
            </a:r>
            <a:endParaRPr lang="en-US" sz="4400" b="1" dirty="0">
              <a:latin typeface="Impact" panose="020B080603090205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62583" y="2082165"/>
            <a:ext cx="3767376" cy="624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4900" dirty="0"/>
          </a:p>
        </p:txBody>
      </p:sp>
      <p:sp>
        <p:nvSpPr>
          <p:cNvPr id="5" name="Text 2"/>
          <p:cNvSpPr/>
          <p:nvPr/>
        </p:nvSpPr>
        <p:spPr>
          <a:xfrm>
            <a:off x="1362908" y="2943463"/>
            <a:ext cx="2366605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Innovation</a:t>
            </a:r>
            <a:endParaRPr lang="en-US" sz="24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62583" y="3352919"/>
            <a:ext cx="3767376" cy="1211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 heavily in research and development to stay at the forefront of technological advancements and create innovative products and services.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13923" y="2082165"/>
            <a:ext cx="3767495" cy="624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4900" dirty="0"/>
          </a:p>
        </p:txBody>
      </p:sp>
      <p:sp>
        <p:nvSpPr>
          <p:cNvPr id="8" name="Text 5"/>
          <p:cNvSpPr/>
          <p:nvPr/>
        </p:nvSpPr>
        <p:spPr>
          <a:xfrm>
            <a:off x="5414367" y="2943463"/>
            <a:ext cx="2366605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Efficiency</a:t>
            </a:r>
            <a:endParaRPr lang="en-US" sz="24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713923" y="3352919"/>
            <a:ext cx="3767495" cy="1211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Streamline operations, reduce bureaucracy, and implement cost-cutting measures to improve efficiency and profitability.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62583" y="5227082"/>
            <a:ext cx="3767376" cy="624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4900" dirty="0"/>
          </a:p>
        </p:txBody>
      </p:sp>
      <p:sp>
        <p:nvSpPr>
          <p:cNvPr id="11" name="Text 8"/>
          <p:cNvSpPr/>
          <p:nvPr/>
        </p:nvSpPr>
        <p:spPr>
          <a:xfrm>
            <a:off x="1362908" y="6088380"/>
            <a:ext cx="2366605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Customer Focus</a:t>
            </a:r>
            <a:endParaRPr lang="en-US" sz="24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62583" y="6497836"/>
            <a:ext cx="3767376" cy="133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Prioritize customer satisfaction by offering high-quality services, competitive pricing, and exceptional customer support.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713923" y="5227082"/>
            <a:ext cx="3767495" cy="624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4900" dirty="0"/>
          </a:p>
        </p:txBody>
      </p:sp>
      <p:sp>
        <p:nvSpPr>
          <p:cNvPr id="14" name="Text 11"/>
          <p:cNvSpPr/>
          <p:nvPr/>
        </p:nvSpPr>
        <p:spPr>
          <a:xfrm>
            <a:off x="5414367" y="6088380"/>
            <a:ext cx="2366605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0070C0"/>
                </a:solidFill>
                <a:latin typeface="Georgia" panose="02040502050405020303" pitchFamily="18" charset="0"/>
                <a:ea typeface="Libre Baskerville" pitchFamily="34" charset="-122"/>
                <a:cs typeface="Libre Baskerville" pitchFamily="34" charset="-120"/>
              </a:rPr>
              <a:t>Digital Inclusion</a:t>
            </a:r>
            <a:endParaRPr lang="en-US" sz="24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713923" y="6497836"/>
            <a:ext cx="3767495" cy="1211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its network to bridge the digital divide, expand connectivity to underserved areas, and empower communities through technology.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1398</TotalTime>
  <Words>961</Words>
  <Application>Microsoft Office PowerPoint</Application>
  <PresentationFormat>Custom</PresentationFormat>
  <Paragraphs>103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Georgia</vt:lpstr>
      <vt:lpstr>Open Sans</vt:lpstr>
      <vt:lpstr>Calibri</vt:lpstr>
      <vt:lpstr>Arial</vt:lpstr>
      <vt:lpstr>Calibri Light</vt:lpstr>
      <vt:lpstr>Impact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Pandurang Rayfalwar</cp:lastModifiedBy>
  <cp:revision>2</cp:revision>
  <dcterms:created xsi:type="dcterms:W3CDTF">2024-11-16T12:16:13Z</dcterms:created>
  <dcterms:modified xsi:type="dcterms:W3CDTF">2024-11-17T14:54:39Z</dcterms:modified>
</cp:coreProperties>
</file>